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Менеджмент в освіті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</a:t>
            </a:r>
            <a:r>
              <a:rPr lang="uk-UA" dirty="0" err="1" smtClean="0">
                <a:solidFill>
                  <a:srgbClr val="FF0000"/>
                </a:solidFill>
              </a:rPr>
              <a:t>фесорка</a:t>
            </a:r>
            <a:r>
              <a:rPr lang="uk-UA" dirty="0" smtClean="0">
                <a:solidFill>
                  <a:srgbClr val="FF0000"/>
                </a:solidFill>
              </a:rPr>
              <a:t> кафедри педагогіки, психології й освітнього менеджменту</a:t>
            </a:r>
          </a:p>
          <a:p>
            <a:r>
              <a:rPr lang="uk-UA" dirty="0" smtClean="0">
                <a:solidFill>
                  <a:srgbClr val="FFC000"/>
                </a:solidFill>
              </a:rPr>
              <a:t>Валентина </a:t>
            </a:r>
            <a:r>
              <a:rPr lang="uk-UA" dirty="0" err="1" smtClean="0">
                <a:solidFill>
                  <a:srgbClr val="FFC000"/>
                </a:solidFill>
              </a:rPr>
              <a:t>Федяєва</a:t>
            </a:r>
            <a:endParaRPr lang="ru-RU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Тема8. </a:t>
            </a:r>
            <a:r>
              <a:rPr lang="ru-RU" sz="3600" dirty="0" err="1" smtClean="0">
                <a:solidFill>
                  <a:srgbClr val="FF0000"/>
                </a:solidFill>
              </a:rPr>
              <a:t>Керівник</a:t>
            </a:r>
            <a:r>
              <a:rPr lang="ru-RU" sz="3600" dirty="0" smtClean="0">
                <a:solidFill>
                  <a:srgbClr val="FF0000"/>
                </a:solidFill>
              </a:rPr>
              <a:t> закладу </a:t>
            </a:r>
            <a:r>
              <a:rPr lang="ru-RU" sz="3600" dirty="0" err="1" smtClean="0">
                <a:solidFill>
                  <a:srgbClr val="FF0000"/>
                </a:solidFill>
              </a:rPr>
              <a:t>освіти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його</a:t>
            </a:r>
            <a:r>
              <a:rPr lang="ru-RU" sz="3600" dirty="0" smtClean="0">
                <a:solidFill>
                  <a:srgbClr val="FF0000"/>
                </a:solidFill>
              </a:rPr>
              <a:t> заступники в </a:t>
            </a:r>
            <a:r>
              <a:rPr lang="ru-RU" sz="3600" dirty="0" err="1" smtClean="0">
                <a:solidFill>
                  <a:srgbClr val="FF0000"/>
                </a:solidFill>
              </a:rPr>
              <a:t>нормативно-законодавчому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полі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сучасної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освітньої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системи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України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Внутрішнє керівництво і контроль закладу освіти. Керівні органи організації роботи. Директор (ректор), його заступники та помічники, їх права і обов’язки. Статичні документи. </a:t>
            </a:r>
          </a:p>
          <a:p>
            <a:r>
              <a:rPr lang="uk-UA" dirty="0" smtClean="0"/>
              <a:t>Функції та завдання роботи заступників директор (ректора) закладу освіти, структурних підрозділів та служб.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Тема 9. </a:t>
            </a:r>
            <a:r>
              <a:rPr lang="ru-RU" sz="3200" dirty="0" err="1" smtClean="0">
                <a:solidFill>
                  <a:srgbClr val="FF0000"/>
                </a:solidFill>
              </a:rPr>
              <a:t>Органи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громадського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самоврядування</a:t>
            </a:r>
            <a:r>
              <a:rPr lang="ru-RU" sz="3200" dirty="0" smtClean="0">
                <a:solidFill>
                  <a:srgbClr val="FF0000"/>
                </a:solidFill>
              </a:rPr>
              <a:t> закладу </a:t>
            </a:r>
            <a:r>
              <a:rPr lang="ru-RU" sz="3200" dirty="0" err="1" smtClean="0">
                <a:solidFill>
                  <a:srgbClr val="FF0000"/>
                </a:solidFill>
              </a:rPr>
              <a:t>освіти</a:t>
            </a:r>
            <a:r>
              <a:rPr lang="ru-RU" sz="3200" dirty="0" smtClean="0">
                <a:solidFill>
                  <a:srgbClr val="FF0000"/>
                </a:solidFill>
              </a:rPr>
              <a:t> у </a:t>
            </a:r>
            <a:r>
              <a:rPr lang="ru-RU" sz="3200" dirty="0" err="1" smtClean="0">
                <a:solidFill>
                  <a:srgbClr val="FF0000"/>
                </a:solidFill>
              </a:rPr>
              <a:t>сучасному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законодавстві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України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Поняття «органи громадського самоврядування» в Законах України «Про вищу освіту» (2014), «Про освіту» (2017), «Про загальну середню освіту» (2019). Загальні збори (конференція) трудового колективу – вищий орган громадського самоврядування. Вчена рада (</a:t>
            </a:r>
            <a:r>
              <a:rPr lang="uk-UA" dirty="0" err="1" smtClean="0"/>
              <a:t>рада</a:t>
            </a:r>
            <a:r>
              <a:rPr lang="uk-UA" dirty="0" smtClean="0"/>
              <a:t> школи) закладу освіти, її повноваження, термін її повноважень, звітність. Питання обговорення: головні напрями діяльності на звітній період; актуальні питання реалізації завдань освітнього процесу; стимулювання праці педагогічних працівників та ін. </a:t>
            </a:r>
            <a:endParaRPr lang="ru-RU" dirty="0" smtClean="0"/>
          </a:p>
          <a:p>
            <a:r>
              <a:rPr lang="uk-UA" dirty="0" smtClean="0"/>
              <a:t>	Колегіальні дорадчі органи закладу освіти, їх відповідність рівню та типу закладу освіти, меті, завданням і цілям роботи: вчена рада, ректорат, педагогічна рада школи та ін.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393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Тема10. </a:t>
            </a:r>
            <a:r>
              <a:rPr lang="ru-RU" sz="3200" dirty="0" err="1" smtClean="0">
                <a:solidFill>
                  <a:srgbClr val="FF0000"/>
                </a:solidFill>
              </a:rPr>
              <a:t>Планування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освітнього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процесу</a:t>
            </a:r>
            <a:r>
              <a:rPr lang="ru-RU" sz="3200" dirty="0" smtClean="0">
                <a:solidFill>
                  <a:srgbClr val="FF0000"/>
                </a:solidFill>
              </a:rPr>
              <a:t> в закладах </a:t>
            </a:r>
            <a:r>
              <a:rPr lang="ru-RU" sz="3200" dirty="0" err="1" smtClean="0">
                <a:solidFill>
                  <a:srgbClr val="FF0000"/>
                </a:solidFill>
              </a:rPr>
              <a:t>освітирізного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рівня</a:t>
            </a:r>
            <a:r>
              <a:rPr lang="ru-RU" sz="3200" dirty="0" smtClean="0">
                <a:solidFill>
                  <a:srgbClr val="FF0000"/>
                </a:solidFill>
              </a:rPr>
              <a:t> та типу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Планування освітнього процесу, діяльності в цілому закладу освіти. Перспективне, річне й поточне  планування роботи. Зовнішня і внутрішня інформація (у плануванні роботи різними структурними підрозділами закладу освіти ).</a:t>
            </a:r>
            <a:endParaRPr lang="ru-RU" dirty="0" smtClean="0"/>
          </a:p>
          <a:p>
            <a:r>
              <a:rPr lang="uk-UA" dirty="0" smtClean="0"/>
              <a:t>	Види та типи планування: перспективний план та річний план. Орієнтовні розділу плани роботи закладу освіти: вступ, забезпечення прав особистості на освіту, (на професійну, неперервну освіту); управління підвищенням професійної кваліфікації викладачів, вчителів та інших категорій працівників закладу освіти; керівництво освітнім процесом.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Тема11. </a:t>
            </a:r>
            <a:r>
              <a:rPr lang="ru-RU" sz="3200" dirty="0" err="1" smtClean="0">
                <a:solidFill>
                  <a:srgbClr val="FF0000"/>
                </a:solidFill>
              </a:rPr>
              <a:t>Форми</a:t>
            </a:r>
            <a:r>
              <a:rPr lang="ru-RU" sz="3200" dirty="0" smtClean="0">
                <a:solidFill>
                  <a:srgbClr val="FF0000"/>
                </a:solidFill>
              </a:rPr>
              <a:t>, </a:t>
            </a:r>
            <a:r>
              <a:rPr lang="ru-RU" sz="3200" dirty="0" err="1" smtClean="0">
                <a:solidFill>
                  <a:srgbClr val="FF0000"/>
                </a:solidFill>
              </a:rPr>
              <a:t>особливості</a:t>
            </a:r>
            <a:r>
              <a:rPr lang="ru-RU" sz="3200" dirty="0" smtClean="0">
                <a:solidFill>
                  <a:srgbClr val="FF0000"/>
                </a:solidFill>
              </a:rPr>
              <a:t> та </a:t>
            </a:r>
            <a:r>
              <a:rPr lang="ru-RU" sz="3200" dirty="0" err="1" smtClean="0">
                <a:solidFill>
                  <a:srgbClr val="FF0000"/>
                </a:solidFill>
              </a:rPr>
              <a:t>зміст</a:t>
            </a:r>
            <a:r>
              <a:rPr lang="ru-RU" sz="3200" dirty="0" smtClean="0">
                <a:solidFill>
                  <a:srgbClr val="FF0000"/>
                </a:solidFill>
              </a:rPr>
              <a:t> поточного </a:t>
            </a:r>
            <a:r>
              <a:rPr lang="ru-RU" sz="3200" dirty="0" err="1" smtClean="0">
                <a:solidFill>
                  <a:srgbClr val="FF0000"/>
                </a:solidFill>
              </a:rPr>
              <a:t>планування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структурних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підрозділів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закладів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освіти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Поняття «структурний підрозділ» закладу освіти (клас, відділ, факультет, кафедра, тимчасовий науково-творчий колектив, науково-методичне об’єднання вчителів та ін.). Поточне планування, його складові: розклад занять, проблемних груп, студентських об’єднань, творчих колективів, факультативів, шкільних гуртків, об’єднань за інтересами, спортивних секцій, тощо; календарні та поточні плани вчителів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/>
            </a:r>
            <a:br>
              <a:rPr lang="uk-UA" sz="3600" dirty="0" smtClean="0">
                <a:solidFill>
                  <a:srgbClr val="FF0000"/>
                </a:solidFill>
              </a:rPr>
            </a:br>
            <a:r>
              <a:rPr lang="uk-UA" sz="3600" dirty="0" smtClean="0">
                <a:solidFill>
                  <a:srgbClr val="FF0000"/>
                </a:solidFill>
              </a:rPr>
              <a:t>Тема12</a:t>
            </a:r>
            <a:r>
              <a:rPr lang="uk-UA" sz="3600" dirty="0" smtClean="0">
                <a:solidFill>
                  <a:srgbClr val="FF0000"/>
                </a:solidFill>
              </a:rPr>
              <a:t>. </a:t>
            </a:r>
            <a:r>
              <a:rPr lang="ru-RU" sz="3600" dirty="0" err="1" smtClean="0">
                <a:solidFill>
                  <a:srgbClr val="FF0000"/>
                </a:solidFill>
              </a:rPr>
              <a:t>Особливості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розкладу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навчального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навантаження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оперативної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інформації</a:t>
            </a:r>
            <a:r>
              <a:rPr lang="ru-RU" sz="3600" dirty="0" smtClean="0">
                <a:solidFill>
                  <a:srgbClr val="FF0000"/>
                </a:solidFill>
              </a:rPr>
              <a:t> в </a:t>
            </a:r>
            <a:r>
              <a:rPr lang="ru-RU" sz="3600" dirty="0" err="1" smtClean="0">
                <a:solidFill>
                  <a:srgbClr val="FF0000"/>
                </a:solidFill>
              </a:rPr>
              <a:t>закладі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освіти</a:t>
            </a:r>
            <a:r>
              <a:rPr lang="ru-RU" sz="3600" dirty="0" smtClean="0">
                <a:solidFill>
                  <a:srgbClr val="FF0000"/>
                </a:solidFill>
              </a:rPr>
              <a:t> за типом та </a:t>
            </a:r>
            <a:r>
              <a:rPr lang="ru-RU" sz="3600" dirty="0" err="1" smtClean="0">
                <a:solidFill>
                  <a:srgbClr val="FF0000"/>
                </a:solidFill>
              </a:rPr>
              <a:t>рівнем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Розклад навчальних занять в структурі організації освітнього процесу. Основні вимоги до нього: врахування вікових, індивідуальних та психолого-педагогічних особливостей учасників освітнього процесу; чергування навчальних предметів (теоретичних, прикладних, емоційно т фізично спрямованих, ознайомчих, контрольних тощо); дотримання певного інтервалу навчальних предметів відповідно до освітніх програм; проведення спарених занять із самим широким спектром проведення практичних видів робіт; забезпечення рівних можливостей викладачам, вчителям у проведенні занять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Тема13. </a:t>
            </a:r>
            <a:r>
              <a:rPr lang="ru-RU" dirty="0" err="1" smtClean="0">
                <a:solidFill>
                  <a:srgbClr val="FF0000"/>
                </a:solidFill>
              </a:rPr>
              <a:t>Види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форми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методи</a:t>
            </a:r>
            <a:r>
              <a:rPr lang="ru-RU" dirty="0" smtClean="0">
                <a:solidFill>
                  <a:srgbClr val="FF0000"/>
                </a:solidFill>
              </a:rPr>
              <a:t> контролю в </a:t>
            </a:r>
            <a:r>
              <a:rPr lang="ru-RU" dirty="0" err="1" smtClean="0">
                <a:solidFill>
                  <a:srgbClr val="FF0000"/>
                </a:solidFill>
              </a:rPr>
              <a:t>закладі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освіти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Мета, завдання, зміст контролю у закладах освіти різного рівня та типу. Вимоги до контролю: плановість, систематичність, оперативність, дієвість, відкритість, доступність та прозорість результатів. </a:t>
            </a:r>
            <a:endParaRPr lang="ru-RU" dirty="0" smtClean="0"/>
          </a:p>
          <a:p>
            <a:r>
              <a:rPr lang="uk-UA" dirty="0" smtClean="0"/>
              <a:t>	Види контролю, їх відповідність меті оглядовий, попередній, персональний, тематичний, фронтальний, узагальнюючий, вибірковий, комплексний, аналітичний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Тема14. </a:t>
            </a:r>
            <a:r>
              <a:rPr lang="ru-RU" sz="3200" dirty="0" err="1" smtClean="0">
                <a:solidFill>
                  <a:srgbClr val="FF0000"/>
                </a:solidFill>
              </a:rPr>
              <a:t>Науково-методична</a:t>
            </a:r>
            <a:r>
              <a:rPr lang="ru-RU" sz="3200" dirty="0" smtClean="0">
                <a:solidFill>
                  <a:srgbClr val="FF0000"/>
                </a:solidFill>
              </a:rPr>
              <a:t> робота та </a:t>
            </a:r>
            <a:r>
              <a:rPr lang="ru-RU" sz="3200" dirty="0" err="1" smtClean="0">
                <a:solidFill>
                  <a:srgbClr val="FF0000"/>
                </a:solidFill>
              </a:rPr>
              <a:t>організаційно-педагогічне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забезпечення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освітнього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процесу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Методична робота в системі фахової професійної освіти, її завдання, підвищення науково-методичного рівня викладача, вчителя</a:t>
            </a:r>
          </a:p>
          <a:p>
            <a:r>
              <a:rPr lang="uk-UA" dirty="0" smtClean="0"/>
              <a:t>Основні форми науково-методичної роботи у закладі освіти: </a:t>
            </a:r>
            <a:endParaRPr lang="ru-RU" dirty="0" smtClean="0"/>
          </a:p>
          <a:p>
            <a:r>
              <a:rPr lang="uk-UA" u="sng" dirty="0" smtClean="0"/>
              <a:t>індивідуальні</a:t>
            </a:r>
            <a:r>
              <a:rPr lang="uk-UA" dirty="0" smtClean="0"/>
              <a:t>  </a:t>
            </a:r>
          </a:p>
          <a:p>
            <a:r>
              <a:rPr lang="uk-UA" u="sng" dirty="0" smtClean="0"/>
              <a:t>колективні</a:t>
            </a:r>
            <a:r>
              <a:rPr lang="uk-UA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Тема15. Педагогічні інноваційні технології, їх вивчення, узагальнення та втілення в практику діяльності закладу освіти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Педагогічний досвід в технології сучасного освітнього процесу, взаємозалежність його компонентів. Критерії інноваційного педагогічного досвіду: актуальність, новизна, результативність, стабільність, перспективність, використання сучасних інформаційних технологій.</a:t>
            </a:r>
            <a:endParaRPr lang="ru-RU" dirty="0" smtClean="0"/>
          </a:p>
          <a:p>
            <a:r>
              <a:rPr lang="uk-UA" dirty="0" smtClean="0"/>
              <a:t>	Наукова новизна, її показники,новаторський досвід, авторські школи В.О. Сухомлинського, О.</a:t>
            </a:r>
            <a:r>
              <a:rPr lang="uk-UA" dirty="0" err="1" smtClean="0"/>
              <a:t>Захаренка</a:t>
            </a:r>
            <a:r>
              <a:rPr lang="uk-UA" dirty="0" smtClean="0"/>
              <a:t>, О.Ткаченка, регіональні авторські школи, технології педагогіки співпраці В.Ф. </a:t>
            </a:r>
            <a:r>
              <a:rPr lang="uk-UA" dirty="0" err="1" smtClean="0"/>
              <a:t>Шаталова</a:t>
            </a:r>
            <a:r>
              <a:rPr lang="uk-UA" dirty="0" smtClean="0"/>
              <a:t>, С.М.</a:t>
            </a:r>
            <a:r>
              <a:rPr lang="uk-UA" dirty="0" err="1" smtClean="0"/>
              <a:t>Лисенкової</a:t>
            </a:r>
            <a:r>
              <a:rPr lang="uk-UA" dirty="0" smtClean="0"/>
              <a:t>, М.П. </a:t>
            </a:r>
            <a:r>
              <a:rPr lang="uk-UA" dirty="0" err="1" smtClean="0"/>
              <a:t>Гузика</a:t>
            </a:r>
            <a:r>
              <a:rPr lang="uk-UA" dirty="0" smtClean="0"/>
              <a:t> та </a:t>
            </a:r>
            <a:r>
              <a:rPr lang="uk-UA" dirty="0" err="1" smtClean="0"/>
              <a:t>ін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Дякую </a:t>
            </a:r>
            <a:r>
              <a:rPr lang="uk-UA" dirty="0" smtClean="0">
                <a:solidFill>
                  <a:srgbClr val="FF0000"/>
                </a:solidFill>
              </a:rPr>
              <a:t>за увагу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Мета курсу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ознайомити з основними положеннями директивних і нормативних документів, що регламентують діяльність органів управління освітою, особливостями управління освітою в умовах соціально-економічних перетворень у країні; сформувати уміння працювати над підвищенням рівня професійної компетентності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0" y="0"/>
            <a:ext cx="917575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Тема 1. </a:t>
            </a:r>
            <a:r>
              <a:rPr lang="ru-RU" sz="3600" dirty="0" smtClean="0">
                <a:solidFill>
                  <a:srgbClr val="FF0000"/>
                </a:solidFill>
              </a:rPr>
              <a:t>Менеджмент в </a:t>
            </a:r>
            <a:r>
              <a:rPr lang="ru-RU" sz="3600" dirty="0" err="1" smtClean="0">
                <a:solidFill>
                  <a:srgbClr val="FF0000"/>
                </a:solidFill>
              </a:rPr>
              <a:t>освіті</a:t>
            </a:r>
            <a:r>
              <a:rPr lang="ru-RU" sz="3600" dirty="0" smtClean="0">
                <a:solidFill>
                  <a:srgbClr val="FF0000"/>
                </a:solidFill>
              </a:rPr>
              <a:t> у </a:t>
            </a:r>
            <a:r>
              <a:rPr lang="ru-RU" sz="3600" dirty="0" err="1" smtClean="0">
                <a:solidFill>
                  <a:srgbClr val="FF0000"/>
                </a:solidFill>
              </a:rPr>
              <a:t>системі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наукового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педагогічного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дослідження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000000"/>
                </a:solidFill>
              </a:rPr>
              <a:t>Об'єкт, предмет – базові наукові поняття, основні підходи їх вивчення у світовому менеджменті. Місце менеджменту освіти в структурі педагогічної науки, міждисциплінарний підхід у методології досліджень з педагогіки. Суб'єкти та об'єкти управління освітньої галузі, підсистеми управління: керуюча і керована. Зв'язок, умови, засади функціонування цих підсистем. Менеджмент, як спеціальний вид діяльності в організації, провідні концепції з цих питань у працях зарубіжних вчених.</a:t>
            </a:r>
            <a:endParaRPr lang="ru-RU" dirty="0" smtClean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Тема2. </a:t>
            </a:r>
            <a:r>
              <a:rPr lang="ru-RU" dirty="0" smtClean="0">
                <a:solidFill>
                  <a:srgbClr val="FF0000"/>
                </a:solidFill>
              </a:rPr>
              <a:t>Структура </a:t>
            </a:r>
            <a:r>
              <a:rPr lang="ru-RU" dirty="0" err="1" smtClean="0">
                <a:solidFill>
                  <a:srgbClr val="FF0000"/>
                </a:solidFill>
              </a:rPr>
              <a:t>управління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освітою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ru-RU" dirty="0" err="1" smtClean="0">
                <a:solidFill>
                  <a:srgbClr val="FF0000"/>
                </a:solidFill>
              </a:rPr>
              <a:t>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Система державного управління і система органів громадського самоврядування у законодавстві України</a:t>
            </a:r>
            <a:r>
              <a:rPr lang="ru-RU" dirty="0" smtClean="0"/>
              <a:t>.</a:t>
            </a:r>
          </a:p>
          <a:p>
            <a:r>
              <a:rPr lang="uk-UA" dirty="0" smtClean="0"/>
              <a:t>Функції органів державного управління освітою: вироблення та втілення</a:t>
            </a:r>
            <a:r>
              <a:rPr lang="ru-RU" dirty="0" smtClean="0"/>
              <a:t> </a:t>
            </a:r>
            <a:r>
              <a:rPr lang="uk-UA" dirty="0" smtClean="0"/>
              <a:t> життя</a:t>
            </a:r>
            <a:r>
              <a:rPr lang="ru-RU" dirty="0" smtClean="0"/>
              <a:t>  </a:t>
            </a:r>
            <a:r>
              <a:rPr lang="uk-UA" dirty="0" smtClean="0"/>
              <a:t>державної політики в галузі освіти; професійна підготовка кадрів; визначення перспектив та напрямів розвитку освіти.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Тема3. Принципи управління освітньою галуззю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Вихідні положення принципів управління. Поняття «принципи правління» в менеджменті освіти. Загальний характер принципів, принципи, які характеризують управління освітою: детермінованості, державності, науковості, демократизації, гуманізації, цілеспрямованості і </a:t>
            </a:r>
            <a:r>
              <a:rPr lang="uk-UA" dirty="0" err="1" smtClean="0"/>
              <a:t>критеріальності</a:t>
            </a:r>
            <a:r>
              <a:rPr lang="uk-UA" dirty="0" smtClean="0"/>
              <a:t>, плановості, оптимізації, об’єктивності, поєднання колегіальності з персональною відповідальністю, компетентності та професіоналізму. </a:t>
            </a:r>
            <a:endParaRPr lang="ru-RU" dirty="0" smtClean="0"/>
          </a:p>
          <a:p>
            <a:r>
              <a:rPr lang="uk-UA" dirty="0" smtClean="0"/>
              <a:t>	Теоретичні напрацювання в області розробки принципів управління та їх систематизації у працях вітчизняних вчених Б.А. Гаєвського, О.А. </a:t>
            </a:r>
            <a:r>
              <a:rPr lang="uk-UA" dirty="0" err="1" smtClean="0"/>
              <a:t>Дубасенюк</a:t>
            </a:r>
            <a:r>
              <a:rPr lang="uk-UA" dirty="0" smtClean="0"/>
              <a:t>, В.І. Маслова, Г.В. </a:t>
            </a:r>
            <a:r>
              <a:rPr lang="uk-UA" dirty="0" err="1" smtClean="0"/>
              <a:t>Єльнікової</a:t>
            </a:r>
            <a:r>
              <a:rPr lang="uk-UA" dirty="0" smtClean="0"/>
              <a:t>, Ф.І. Хміль, М.М. </a:t>
            </a:r>
            <a:r>
              <a:rPr lang="uk-UA" dirty="0" err="1" smtClean="0"/>
              <a:t>Фіцули</a:t>
            </a:r>
            <a:r>
              <a:rPr lang="uk-UA" dirty="0" smtClean="0"/>
              <a:t>, О.Є. Антонової.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Тема4. </a:t>
            </a:r>
            <a:r>
              <a:rPr lang="ru-RU" sz="3600" dirty="0" err="1" smtClean="0">
                <a:solidFill>
                  <a:srgbClr val="FF0000"/>
                </a:solidFill>
              </a:rPr>
              <a:t>Питання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закономірності</a:t>
            </a:r>
            <a:r>
              <a:rPr lang="ru-RU" sz="3600" dirty="0" smtClean="0">
                <a:solidFill>
                  <a:srgbClr val="FF0000"/>
                </a:solidFill>
              </a:rPr>
              <a:t> менеджменту </a:t>
            </a:r>
            <a:r>
              <a:rPr lang="ru-RU" sz="3600" dirty="0" err="1" smtClean="0">
                <a:solidFill>
                  <a:srgbClr val="FF0000"/>
                </a:solidFill>
              </a:rPr>
              <a:t>освіти</a:t>
            </a:r>
            <a:r>
              <a:rPr lang="ru-RU" sz="3600" dirty="0" smtClean="0">
                <a:solidFill>
                  <a:srgbClr val="FF0000"/>
                </a:solidFill>
              </a:rPr>
              <a:t> у </a:t>
            </a:r>
            <a:r>
              <a:rPr lang="ru-RU" sz="3600" dirty="0" err="1" smtClean="0">
                <a:solidFill>
                  <a:srgbClr val="FF0000"/>
                </a:solidFill>
              </a:rPr>
              <a:t>науковому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доробку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вітчизняних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вчених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Зміст поняття «закономірності» у менеджменті освіти, їх класифікація у працях В. Маслова: прогнозованість керівництва закладами освіти; відповідність мети, змісту і технологій керівництва конкретного етапу історичного розвитку освіти.</a:t>
            </a:r>
          </a:p>
          <a:p>
            <a:r>
              <a:rPr lang="uk-UA" dirty="0" smtClean="0"/>
              <a:t>Закономірності управління у працях Г.</a:t>
            </a:r>
            <a:r>
              <a:rPr lang="uk-UA" dirty="0" err="1" smtClean="0"/>
              <a:t>Єльнікової</a:t>
            </a:r>
            <a:r>
              <a:rPr lang="uk-UA" dirty="0" smtClean="0"/>
              <a:t>: управління загальною середньою освітою де термінується закономірностями соціального управління.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0" y="0"/>
            <a:ext cx="917575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Тема5. </a:t>
            </a:r>
            <a:r>
              <a:rPr lang="ru-RU" dirty="0" err="1" smtClean="0">
                <a:solidFill>
                  <a:srgbClr val="FF0000"/>
                </a:solidFill>
              </a:rPr>
              <a:t>Вітчизняні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наукові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школи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ru-RU" dirty="0" err="1" smtClean="0">
                <a:solidFill>
                  <a:srgbClr val="FF0000"/>
                </a:solidFill>
              </a:rPr>
              <a:t>галузі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освітнього</a:t>
            </a:r>
            <a:r>
              <a:rPr lang="ru-RU" dirty="0" smtClean="0">
                <a:solidFill>
                  <a:srgbClr val="FF0000"/>
                </a:solidFill>
              </a:rPr>
              <a:t> менеджменту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Розробники вітчизняної школи освітнього менеджменту кінця ХІХ ст. – початку ХХ століття В. Бондар, Л. Даниленко, Г.</a:t>
            </a:r>
            <a:r>
              <a:rPr lang="uk-UA" dirty="0" err="1" smtClean="0"/>
              <a:t>Єльнікова</a:t>
            </a:r>
            <a:r>
              <a:rPr lang="uk-UA" dirty="0" smtClean="0"/>
              <a:t>, Л. </a:t>
            </a:r>
            <a:r>
              <a:rPr lang="uk-UA" dirty="0" err="1" smtClean="0"/>
              <a:t>Карамушка</a:t>
            </a:r>
            <a:r>
              <a:rPr lang="uk-UA" dirty="0" smtClean="0"/>
              <a:t>, В.Маслов, Є. </a:t>
            </a:r>
            <a:r>
              <a:rPr lang="uk-UA" dirty="0" err="1" smtClean="0"/>
              <a:t>Павлютенков</a:t>
            </a:r>
            <a:r>
              <a:rPr lang="uk-UA" dirty="0" smtClean="0"/>
              <a:t>, В. </a:t>
            </a:r>
            <a:r>
              <a:rPr lang="uk-UA" dirty="0" err="1" smtClean="0"/>
              <a:t>Пікельна</a:t>
            </a:r>
            <a:r>
              <a:rPr lang="uk-UA" dirty="0" smtClean="0"/>
              <a:t>, Є. </a:t>
            </a:r>
            <a:r>
              <a:rPr lang="uk-UA" dirty="0" err="1" smtClean="0"/>
              <a:t>Хриков</a:t>
            </a:r>
            <a:r>
              <a:rPr lang="uk-UA" dirty="0" smtClean="0"/>
              <a:t>, О.Шпак, В.Олійник.</a:t>
            </a:r>
            <a:endParaRPr lang="ru-RU" dirty="0" smtClean="0"/>
          </a:p>
          <a:p>
            <a:r>
              <a:rPr lang="uk-UA" dirty="0" smtClean="0"/>
              <a:t>	Основи школознавства у науковому доробку вітчизняних вчених, вчителів-практиків, директорів авторських шкіл ХХ століття В. Афанасьєва, В.</a:t>
            </a:r>
            <a:r>
              <a:rPr lang="uk-UA" dirty="0" err="1" smtClean="0"/>
              <a:t>Дурдуківського</a:t>
            </a:r>
            <a:r>
              <a:rPr lang="uk-UA" dirty="0" smtClean="0"/>
              <a:t>, В.</a:t>
            </a:r>
            <a:r>
              <a:rPr lang="uk-UA" dirty="0" err="1" smtClean="0"/>
              <a:t>Березняка</a:t>
            </a:r>
            <a:r>
              <a:rPr lang="uk-UA" dirty="0" smtClean="0"/>
              <a:t>, 	О.</a:t>
            </a:r>
            <a:r>
              <a:rPr lang="uk-UA" dirty="0" err="1" smtClean="0"/>
              <a:t>Захаренка</a:t>
            </a:r>
            <a:r>
              <a:rPr lang="uk-UA" dirty="0" smtClean="0"/>
              <a:t>, 	А.Макаренка, В.</a:t>
            </a:r>
            <a:r>
              <a:rPr lang="uk-UA" dirty="0" err="1" smtClean="0"/>
              <a:t>Сухомлинького</a:t>
            </a:r>
            <a:r>
              <a:rPr lang="uk-UA" dirty="0" smtClean="0"/>
              <a:t>, О.Ткаченка, та ін.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Тема6. </a:t>
            </a:r>
            <a:r>
              <a:rPr lang="ru-RU" dirty="0" err="1" smtClean="0">
                <a:solidFill>
                  <a:srgbClr val="FF0000"/>
                </a:solidFill>
              </a:rPr>
              <a:t>Сучасні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методи</a:t>
            </a:r>
            <a:r>
              <a:rPr lang="ru-RU" dirty="0" smtClean="0">
                <a:solidFill>
                  <a:srgbClr val="FF0000"/>
                </a:solidFill>
              </a:rPr>
              <a:t> та </a:t>
            </a:r>
            <a:r>
              <a:rPr lang="ru-RU" dirty="0" err="1" smtClean="0">
                <a:solidFill>
                  <a:srgbClr val="FF0000"/>
                </a:solidFill>
              </a:rPr>
              <a:t>функції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управління</a:t>
            </a:r>
            <a:r>
              <a:rPr lang="ru-RU" dirty="0" smtClean="0">
                <a:solidFill>
                  <a:srgbClr val="FF0000"/>
                </a:solidFill>
              </a:rPr>
              <a:t> закладом </a:t>
            </a:r>
            <a:r>
              <a:rPr lang="ru-RU" dirty="0" err="1" smtClean="0">
                <a:solidFill>
                  <a:srgbClr val="FF0000"/>
                </a:solidFill>
              </a:rPr>
              <a:t>освіти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Поняття «метод управління» в менеджменті освіти. Основні групи методів: організаційні, педагогічні, соціально-психологічні, економічні, адміністративні.</a:t>
            </a:r>
            <a:endParaRPr lang="ru-RU" dirty="0" smtClean="0"/>
          </a:p>
          <a:p>
            <a:r>
              <a:rPr lang="uk-UA" dirty="0" smtClean="0"/>
              <a:t>	Цільовий та результативний компонент методів управління, їх класифікація за: змістом, спрямованістю, організаційною формою, варіативні. Спрямованість методів управління на: об’єкт управління, конкретних виконавців.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Тема7. Наукова організація праці працівників освітньої галузі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Науково-педагогічний працівник у законодавчому полі України. Вимоги до педагогічного працівника, його соціальний захист, педагогічне зростання та атестація. </a:t>
            </a:r>
            <a:endParaRPr lang="ru-RU" dirty="0" smtClean="0"/>
          </a:p>
          <a:p>
            <a:r>
              <a:rPr lang="uk-UA" dirty="0" smtClean="0"/>
              <a:t>	</a:t>
            </a:r>
            <a:r>
              <a:rPr lang="uk-UA" dirty="0" err="1" smtClean="0"/>
              <a:t>Генеза</a:t>
            </a:r>
            <a:r>
              <a:rPr lang="uk-UA" dirty="0" smtClean="0"/>
              <a:t> поняття «наукова організація праці» педагога, викладача. Теоретичні основи такої організації праці, її спрямування, завдання та шляхи втілення в практичну діяльність. Оптимізація особистої праці вчителя, викладача, керівника закладу освіти.</a:t>
            </a:r>
            <a:endParaRPr lang="ru-RU" dirty="0" smtClean="0"/>
          </a:p>
          <a:p>
            <a:r>
              <a:rPr lang="uk-UA" dirty="0" smtClean="0"/>
              <a:t>	Принципи наукової організації  праці педагогічних працівників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890</Words>
  <Application>Microsoft Office PowerPoint</Application>
  <PresentationFormat>Экран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Менеджмент в освіті</vt:lpstr>
      <vt:lpstr>Мета курсу </vt:lpstr>
      <vt:lpstr>Тема 1. Менеджмент в освіті у системі наукового педагогічного дослідження.</vt:lpstr>
      <vt:lpstr>Тема2. Структура управління освітою в Україні</vt:lpstr>
      <vt:lpstr>Тема3. Принципи управління освітньою галуззю</vt:lpstr>
      <vt:lpstr>Тема4. Питання закономірності менеджменту освіти у науковому доробку вітчизняних вчених.</vt:lpstr>
      <vt:lpstr>Тема5. Вітчизняні наукові школи в галузі освітнього менеджменту</vt:lpstr>
      <vt:lpstr>Тема6. Сучасні методи та функції управління закладом освіти</vt:lpstr>
      <vt:lpstr>Тема7. Наукова організація праці працівників освітньої галузі</vt:lpstr>
      <vt:lpstr>Тема8. Керівник закладу освіти, його заступники в нормативно-законодавчому полі сучасної освітньої системи України.</vt:lpstr>
      <vt:lpstr>Тема 9. Органи громадського самоврядування закладу освіти у сучасному законодавстві України</vt:lpstr>
      <vt:lpstr>Тема10. Планування освітнього процесу в закладах освітирізного рівня та типу</vt:lpstr>
      <vt:lpstr>Тема11. Форми, особливості та зміст поточного планування структурних підрозділів закладів освіти</vt:lpstr>
      <vt:lpstr> Тема12. Особливості розкладу навчального навантаження, оперативної інформації в закладі освіти за типом та рівнем </vt:lpstr>
      <vt:lpstr>Тема13. Види, форми, методи контролю в закладі освіти</vt:lpstr>
      <vt:lpstr>Тема14. Науково-методична робота та організаційно-педагогічне забезпечення освітнього процесу</vt:lpstr>
      <vt:lpstr>Тема15. Педагогічні інноваційні технології, їх вивчення, узагальнення та втілення в практику діяльності закладу освіти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4</cp:revision>
  <dcterms:created xsi:type="dcterms:W3CDTF">2020-11-30T08:11:02Z</dcterms:created>
  <dcterms:modified xsi:type="dcterms:W3CDTF">2020-11-30T08:37:05Z</dcterms:modified>
</cp:coreProperties>
</file>